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7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RD1 and related STAR FCS updates.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990600"/>
          </a:xfrm>
        </p:spPr>
        <p:txBody>
          <a:bodyPr/>
          <a:lstStyle/>
          <a:p>
            <a:r>
              <a:rPr lang="en-US" dirty="0" err="1" smtClean="0"/>
              <a:t>O.Tsai</a:t>
            </a:r>
            <a:r>
              <a:rPr lang="en-US" dirty="0" smtClean="0"/>
              <a:t> 07/18/2013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600" y="1219200"/>
            <a:ext cx="8743932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General:</a:t>
            </a:r>
          </a:p>
          <a:p>
            <a:endParaRPr lang="en-US" dirty="0" smtClean="0"/>
          </a:p>
          <a:p>
            <a:r>
              <a:rPr lang="en-US" dirty="0" smtClean="0"/>
              <a:t>Test run  at FNAL Feb. 26 – March 18, right after </a:t>
            </a:r>
            <a:r>
              <a:rPr lang="en-US" dirty="0" err="1" smtClean="0"/>
              <a:t>sPHENIX</a:t>
            </a:r>
            <a:r>
              <a:rPr lang="en-US" dirty="0" smtClean="0"/>
              <a:t> – which is good as we’ll use their </a:t>
            </a:r>
          </a:p>
          <a:p>
            <a:r>
              <a:rPr lang="en-US" dirty="0" smtClean="0"/>
              <a:t>beam tune up </a:t>
            </a:r>
            <a:r>
              <a:rPr lang="en-US" dirty="0" smtClean="0">
                <a:sym typeface="Wingdings" pitchFamily="2" charset="2"/>
              </a:rPr>
              <a:t>. 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With delay of our test run we got a little bit more time to prepare, but not really too much, </a:t>
            </a:r>
          </a:p>
          <a:p>
            <a:r>
              <a:rPr lang="en-US" dirty="0" smtClean="0">
                <a:sym typeface="Wingdings" pitchFamily="2" charset="2"/>
              </a:rPr>
              <a:t>because extra time we got is winter holidays and RHIC Run 14 startup.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So, the plan is the same as it was before – push and finish all prototypes early in the fall.</a:t>
            </a:r>
          </a:p>
          <a:p>
            <a:endParaRPr lang="en-US" dirty="0" smtClean="0">
              <a:sym typeface="Wingdings" pitchFamily="2" charset="2"/>
            </a:endParaRPr>
          </a:p>
          <a:p>
            <a:endParaRPr lang="en-US" dirty="0" smtClean="0">
              <a:sym typeface="Wingdings" pitchFamily="2" charset="2"/>
            </a:endParaRPr>
          </a:p>
          <a:p>
            <a:endParaRPr lang="en-US" dirty="0" smtClean="0">
              <a:sym typeface="Wingdings" pitchFamily="2" charset="2"/>
            </a:endParaRP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                                                                Thanks! 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"/>
            <a:ext cx="8534400" cy="6553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Ramping up construction of three calorimeter prototypes at UCLA:</a:t>
            </a:r>
          </a:p>
          <a:p>
            <a:pPr>
              <a:buNone/>
            </a:pPr>
            <a:r>
              <a:rPr lang="en-US" sz="2400" dirty="0" smtClean="0"/>
              <a:t>a) EIC barrel EMC </a:t>
            </a:r>
            <a:r>
              <a:rPr lang="en-US" sz="2400" dirty="0" err="1" smtClean="0"/>
              <a:t>Wpowder</a:t>
            </a:r>
            <a:r>
              <a:rPr lang="en-US" sz="2400" dirty="0" smtClean="0"/>
              <a:t>/</a:t>
            </a:r>
            <a:r>
              <a:rPr lang="en-US" sz="2400" dirty="0" err="1" smtClean="0"/>
              <a:t>ScFi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b) STAR forward EMC </a:t>
            </a:r>
            <a:r>
              <a:rPr lang="en-US" sz="2400" dirty="0" err="1" smtClean="0"/>
              <a:t>Wpowder</a:t>
            </a:r>
            <a:r>
              <a:rPr lang="en-US" sz="2400" dirty="0" smtClean="0"/>
              <a:t>/</a:t>
            </a:r>
            <a:r>
              <a:rPr lang="en-US" sz="2400" dirty="0" err="1" smtClean="0"/>
              <a:t>ScFi</a:t>
            </a:r>
            <a:r>
              <a:rPr lang="en-US" sz="2400" dirty="0" smtClean="0"/>
              <a:t> similar to one tested in 2012 for EIC.</a:t>
            </a:r>
          </a:p>
          <a:p>
            <a:pPr>
              <a:buNone/>
            </a:pPr>
            <a:r>
              <a:rPr lang="en-US" sz="2400" dirty="0" smtClean="0"/>
              <a:t>c) STAR forward HCAL </a:t>
            </a:r>
            <a:r>
              <a:rPr lang="en-US" sz="2400" dirty="0" err="1" smtClean="0"/>
              <a:t>Pb</a:t>
            </a:r>
            <a:r>
              <a:rPr lang="en-US" sz="2400" dirty="0" smtClean="0"/>
              <a:t>/Sc.</a:t>
            </a:r>
          </a:p>
          <a:p>
            <a:pPr>
              <a:buNone/>
            </a:pPr>
            <a:r>
              <a:rPr lang="en-US" sz="2400" dirty="0" smtClean="0"/>
              <a:t>  All will use MPPC for readout.  Design for readout FEE by IUCF/BNL groups.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400" dirty="0" smtClean="0"/>
              <a:t>Manpower at UCLA:</a:t>
            </a:r>
          </a:p>
          <a:p>
            <a:pPr>
              <a:buNone/>
            </a:pPr>
            <a:r>
              <a:rPr lang="en-US" sz="2400" dirty="0" smtClean="0"/>
              <a:t>Two summer students (</a:t>
            </a:r>
            <a:r>
              <a:rPr lang="en-US" sz="2400" dirty="0" err="1" smtClean="0"/>
              <a:t>M.Sergeeva</a:t>
            </a:r>
            <a:r>
              <a:rPr lang="en-US" sz="2400" dirty="0" smtClean="0"/>
              <a:t>, UCLA and A. </a:t>
            </a:r>
            <a:r>
              <a:rPr lang="en-US" sz="2400" dirty="0" err="1" smtClean="0"/>
              <a:t>Lamson</a:t>
            </a:r>
            <a:r>
              <a:rPr lang="en-US" sz="2400" dirty="0" smtClean="0"/>
              <a:t> RPI). </a:t>
            </a:r>
            <a:r>
              <a:rPr lang="en-US" sz="2400" dirty="0" err="1" smtClean="0"/>
              <a:t>Postdoc</a:t>
            </a:r>
            <a:r>
              <a:rPr lang="en-US" sz="2400" dirty="0" smtClean="0"/>
              <a:t> (</a:t>
            </a:r>
            <a:r>
              <a:rPr lang="en-US" sz="2400" dirty="0" err="1" smtClean="0"/>
              <a:t>Xiaohua</a:t>
            </a:r>
            <a:r>
              <a:rPr lang="en-US" sz="2400" dirty="0" smtClean="0"/>
              <a:t> Liu UCLA).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"/>
            <a:ext cx="8991600" cy="6553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</a:t>
            </a:r>
            <a:r>
              <a:rPr lang="en-US" sz="2800" dirty="0" smtClean="0"/>
              <a:t>) Status for EIC barrel EM prototype (tapered)</a:t>
            </a:r>
            <a:endParaRPr lang="en-US" dirty="0" smtClean="0"/>
          </a:p>
          <a:p>
            <a:r>
              <a:rPr lang="en-US" sz="2400" dirty="0" smtClean="0"/>
              <a:t>All components in hand (fibers, new meshes, etc.)</a:t>
            </a:r>
          </a:p>
          <a:p>
            <a:r>
              <a:rPr lang="en-US" sz="2400" dirty="0" smtClean="0"/>
              <a:t>First version of molding form produced, currently tweaking it.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8" name="Picture 7" descr="taper_mold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250" y="2514600"/>
            <a:ext cx="7790230" cy="376777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52400" y="6324600"/>
            <a:ext cx="1285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Light  Mixer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676400" y="6324600"/>
            <a:ext cx="1580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Bundled Fibers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038600" y="6324600"/>
            <a:ext cx="1709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Inclined Meshes</a:t>
            </a:r>
            <a:endParaRPr lang="en-US" dirty="0"/>
          </a:p>
        </p:txBody>
      </p:sp>
      <p:cxnSp>
        <p:nvCxnSpPr>
          <p:cNvPr id="15" name="Straight Arrow Connector 14"/>
          <p:cNvCxnSpPr>
            <a:stCxn id="11" idx="0"/>
          </p:cNvCxnSpPr>
          <p:nvPr/>
        </p:nvCxnSpPr>
        <p:spPr>
          <a:xfrm flipV="1">
            <a:off x="795269" y="5562600"/>
            <a:ext cx="500131" cy="7620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2" idx="0"/>
          </p:cNvCxnSpPr>
          <p:nvPr/>
        </p:nvCxnSpPr>
        <p:spPr>
          <a:xfrm flipH="1" flipV="1">
            <a:off x="2057400" y="5562600"/>
            <a:ext cx="409057" cy="762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3" idx="0"/>
          </p:cNvCxnSpPr>
          <p:nvPr/>
        </p:nvCxnSpPr>
        <p:spPr>
          <a:xfrm flipH="1" flipV="1">
            <a:off x="4876800" y="5410200"/>
            <a:ext cx="16361" cy="914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953000" y="2590800"/>
            <a:ext cx="33147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Two towers, 18 X0 deep.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More </a:t>
            </a:r>
            <a:r>
              <a:rPr lang="en-US" sz="2400" dirty="0" smtClean="0"/>
              <a:t>pictures of wedge assembly.</a:t>
            </a:r>
            <a:endParaRPr lang="en-US" sz="2400" dirty="0"/>
          </a:p>
        </p:txBody>
      </p:sp>
      <p:pic>
        <p:nvPicPr>
          <p:cNvPr id="4" name="Picture 3" descr="taper_mold_sid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1" y="533400"/>
            <a:ext cx="5789436" cy="2971800"/>
          </a:xfrm>
          <a:prstGeom prst="rect">
            <a:avLst/>
          </a:prstGeom>
        </p:spPr>
      </p:pic>
      <p:pic>
        <p:nvPicPr>
          <p:cNvPr id="5" name="Picture 4" descr="taper_mold_bac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0" y="457200"/>
            <a:ext cx="2670397" cy="476128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04800" y="1143000"/>
            <a:ext cx="990600" cy="1600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3810000"/>
            <a:ext cx="4308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area will be </a:t>
            </a:r>
            <a:r>
              <a:rPr lang="en-US" dirty="0" err="1" smtClean="0"/>
              <a:t>epoxied</a:t>
            </a:r>
            <a:r>
              <a:rPr lang="en-US" dirty="0" smtClean="0"/>
              <a:t>, first.</a:t>
            </a:r>
          </a:p>
          <a:p>
            <a:r>
              <a:rPr lang="en-US" dirty="0" smtClean="0"/>
              <a:t>Then after final assembly cut along this line.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457200" y="2819400"/>
            <a:ext cx="304800" cy="1219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914400" y="2819400"/>
            <a:ext cx="3352800" cy="1524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6324600" y="762000"/>
            <a:ext cx="2133600" cy="2133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324600" y="2971800"/>
            <a:ext cx="2133600" cy="20574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four_lightmixer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6600" y="4495800"/>
            <a:ext cx="2227758" cy="216660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019800" y="5715000"/>
            <a:ext cx="30371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Individual light mixer for every</a:t>
            </a:r>
          </a:p>
          <a:p>
            <a:r>
              <a:rPr lang="en-US" dirty="0" smtClean="0"/>
              <a:t>bunch of fibers (4 per tower).</a:t>
            </a:r>
          </a:p>
          <a:p>
            <a:r>
              <a:rPr lang="en-US" dirty="0" smtClean="0"/>
              <a:t>4 MPPC per tower.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5029200" y="4572000"/>
            <a:ext cx="1676400" cy="1143000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0" y="5029200"/>
            <a:ext cx="333148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Design of light collection is driven</a:t>
            </a:r>
          </a:p>
          <a:p>
            <a:r>
              <a:rPr lang="en-US" dirty="0" smtClean="0"/>
              <a:t>by requirement to get </a:t>
            </a:r>
          </a:p>
          <a:p>
            <a:r>
              <a:rPr lang="en-US" dirty="0" smtClean="0"/>
              <a:t>500 </a:t>
            </a:r>
            <a:r>
              <a:rPr lang="en-US" dirty="0" err="1" smtClean="0"/>
              <a:t>p.e</a:t>
            </a:r>
            <a:r>
              <a:rPr lang="en-US" dirty="0" smtClean="0"/>
              <a:t>. /</a:t>
            </a:r>
            <a:r>
              <a:rPr lang="en-US" dirty="0" err="1" smtClean="0"/>
              <a:t>GeV</a:t>
            </a:r>
            <a:r>
              <a:rPr lang="en-US" dirty="0" smtClean="0"/>
              <a:t>. 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May be  overcomplicated.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b) Status of forward EM for STAR. </a:t>
            </a:r>
          </a:p>
          <a:p>
            <a:pPr>
              <a:buNone/>
            </a:pPr>
            <a:r>
              <a:rPr lang="en-US" sz="2800" dirty="0" smtClean="0"/>
              <a:t>All components in hand. </a:t>
            </a:r>
          </a:p>
          <a:p>
            <a:pPr>
              <a:buNone/>
            </a:pPr>
            <a:r>
              <a:rPr lang="en-US" sz="2800" dirty="0" smtClean="0"/>
              <a:t>New 5 cm meshes with modified hole pattern along edges and smaller hole diameters and slightly smaller fiber to fiber distances compare to first prototype tested in 2012 were produced.</a:t>
            </a:r>
          </a:p>
          <a:p>
            <a:pPr>
              <a:buNone/>
            </a:pPr>
            <a:r>
              <a:rPr lang="en-US" sz="2800" dirty="0" smtClean="0"/>
              <a:t>Molding form in production (much simple compare to tapered EIC form).</a:t>
            </a:r>
            <a:endParaRPr 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c) HAD prototype.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FCS_Had_bac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8800" y="533400"/>
            <a:ext cx="4975297" cy="3581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000" y="4191000"/>
            <a:ext cx="7467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Pb</a:t>
            </a:r>
            <a:r>
              <a:rPr lang="en-US" dirty="0" smtClean="0"/>
              <a:t>/Sc  (10/2.5 mm), 4 Int. length</a:t>
            </a:r>
          </a:p>
          <a:p>
            <a:r>
              <a:rPr lang="en-US" dirty="0" smtClean="0"/>
              <a:t> 16 towers (10cm x 10cm). </a:t>
            </a:r>
          </a:p>
          <a:p>
            <a:endParaRPr lang="en-US" dirty="0" smtClean="0"/>
          </a:p>
          <a:p>
            <a:r>
              <a:rPr lang="en-US" dirty="0" smtClean="0"/>
              <a:t>Status:</a:t>
            </a:r>
          </a:p>
          <a:p>
            <a:r>
              <a:rPr lang="en-US" dirty="0" smtClean="0"/>
              <a:t>a)All structural components produced.</a:t>
            </a:r>
          </a:p>
          <a:p>
            <a:r>
              <a:rPr lang="en-US" dirty="0" smtClean="0"/>
              <a:t>b) Absorber plates scheduled for delivery in mid. August.</a:t>
            </a:r>
          </a:p>
          <a:p>
            <a:r>
              <a:rPr lang="en-US" dirty="0" smtClean="0"/>
              <a:t>c) All scintillation plates (12” x12”) from EJ delivered. ~ 40% cut to final tile </a:t>
            </a:r>
          </a:p>
          <a:p>
            <a:r>
              <a:rPr lang="en-US" dirty="0" smtClean="0"/>
              <a:t>dimensions (edges have not been polished yet on any of them).</a:t>
            </a:r>
          </a:p>
          <a:p>
            <a:r>
              <a:rPr lang="en-US" dirty="0" smtClean="0"/>
              <a:t>d)All WLS plates form EJ delivered, no additional processing required.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HAD optimization of light collection (M. </a:t>
            </a:r>
            <a:r>
              <a:rPr lang="en-US" sz="2000" dirty="0" err="1" smtClean="0"/>
              <a:t>Sergeeva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pic>
        <p:nvPicPr>
          <p:cNvPr id="6" name="Picture 5" descr="WLS_opt_gen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533400"/>
            <a:ext cx="7848600" cy="1789382"/>
          </a:xfrm>
          <a:prstGeom prst="rect">
            <a:avLst/>
          </a:prstGeom>
        </p:spPr>
      </p:pic>
      <p:pic>
        <p:nvPicPr>
          <p:cNvPr id="7" name="Picture 6" descr="WLS_compensat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14800" y="2514600"/>
            <a:ext cx="4583648" cy="373913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2400" y="2362201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WLS bar  852 mm x 97 mm x 3 mm.</a:t>
            </a:r>
          </a:p>
          <a:p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581400" y="1447800"/>
            <a:ext cx="457200" cy="1066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419600" y="1905000"/>
            <a:ext cx="3095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Sc Tile, excited by 350 nm LED</a:t>
            </a:r>
            <a:r>
              <a:rPr lang="en-US" dirty="0" smtClean="0"/>
              <a:t>.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5715000" y="1828800"/>
            <a:ext cx="76200" cy="152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876800" y="533400"/>
            <a:ext cx="3210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PMT with known QE at 490 nm.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7086600" y="838200"/>
            <a:ext cx="0" cy="381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52400" y="3048000"/>
            <a:ext cx="4114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Measure light collection for different:</a:t>
            </a:r>
          </a:p>
          <a:p>
            <a:pPr marL="342900" indent="-342900">
              <a:buAutoNum type="alphaLcParenR"/>
            </a:pPr>
            <a:r>
              <a:rPr lang="en-US" dirty="0" smtClean="0"/>
              <a:t>Reflectors behind WLS bar</a:t>
            </a:r>
          </a:p>
          <a:p>
            <a:pPr marL="342900" indent="-342900">
              <a:buAutoNum type="alphaLcParenR"/>
            </a:pPr>
            <a:r>
              <a:rPr lang="en-US" dirty="0" smtClean="0"/>
              <a:t>Reflectors surrounding Sc tiles</a:t>
            </a:r>
          </a:p>
          <a:p>
            <a:pPr marL="342900" indent="-342900">
              <a:buAutoNum type="alphaLcParenR"/>
            </a:pPr>
            <a:r>
              <a:rPr lang="en-US" dirty="0" smtClean="0"/>
              <a:t>Reflectors at the end of WLS bar</a:t>
            </a:r>
          </a:p>
          <a:p>
            <a:pPr marL="342900" indent="-342900">
              <a:buAutoNum type="alphaLcParenR"/>
            </a:pPr>
            <a:r>
              <a:rPr lang="en-US" dirty="0" smtClean="0"/>
              <a:t>Air gap thickness between Sc/WLS</a:t>
            </a:r>
          </a:p>
          <a:p>
            <a:pPr marL="342900" indent="-342900">
              <a:buAutoNum type="alphaLcParenR"/>
            </a:pPr>
            <a:r>
              <a:rPr lang="en-US" dirty="0" smtClean="0"/>
              <a:t>Position of Sc tiles along the WLS bar</a:t>
            </a:r>
          </a:p>
          <a:p>
            <a:pPr marL="342900" indent="-342900">
              <a:buAutoNum type="alphaLcParenR"/>
            </a:pPr>
            <a:r>
              <a:rPr lang="en-US" dirty="0" smtClean="0"/>
              <a:t>Find compensation scheme for light </a:t>
            </a:r>
          </a:p>
          <a:p>
            <a:pPr marL="342900" indent="-342900"/>
            <a:r>
              <a:rPr lang="en-US" dirty="0" smtClean="0"/>
              <a:t>collection along the WLS bar (need to</a:t>
            </a:r>
          </a:p>
          <a:p>
            <a:pPr marL="342900" indent="-342900"/>
            <a:r>
              <a:rPr lang="en-US" dirty="0" smtClean="0"/>
              <a:t>compensate about factor of two). </a:t>
            </a:r>
          </a:p>
          <a:p>
            <a:pPr marL="342900" indent="-342900"/>
            <a:r>
              <a:rPr lang="en-US" dirty="0" smtClean="0"/>
              <a:t>(With MPPC compensation may be different , need to run (e) again) </a:t>
            </a:r>
          </a:p>
          <a:p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3505200" y="5257800"/>
            <a:ext cx="1524000" cy="2286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28600" y="6248400"/>
            <a:ext cx="85662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optimal configuration compare readouts, PMT </a:t>
            </a:r>
            <a:r>
              <a:rPr lang="en-US" dirty="0" err="1" smtClean="0"/>
              <a:t>vs</a:t>
            </a:r>
            <a:r>
              <a:rPr lang="en-US" dirty="0" smtClean="0"/>
              <a:t> 8 MPPC.</a:t>
            </a:r>
          </a:p>
          <a:p>
            <a:r>
              <a:rPr lang="en-US" dirty="0" smtClean="0"/>
              <a:t>Later with all Sc tiles in place and optimal configuration do cosmic to measure </a:t>
            </a:r>
            <a:r>
              <a:rPr lang="en-US" dirty="0" err="1" smtClean="0"/>
              <a:t>p.e</a:t>
            </a:r>
            <a:r>
              <a:rPr lang="en-US" dirty="0" smtClean="0"/>
              <a:t>./</a:t>
            </a:r>
            <a:r>
              <a:rPr lang="en-US" dirty="0" err="1" smtClean="0"/>
              <a:t>MeV</a:t>
            </a:r>
            <a:r>
              <a:rPr lang="en-US" dirty="0" smtClean="0"/>
              <a:t>  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962400"/>
            <a:ext cx="7953375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4800" y="381000"/>
            <a:ext cx="877932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MPPC Testing. (A. </a:t>
            </a:r>
            <a:r>
              <a:rPr lang="en-US" dirty="0" err="1" smtClean="0"/>
              <a:t>Lamson</a:t>
            </a:r>
            <a:r>
              <a:rPr lang="en-US" dirty="0" smtClean="0"/>
              <a:t>, </a:t>
            </a:r>
            <a:r>
              <a:rPr lang="en-US" dirty="0" err="1" smtClean="0"/>
              <a:t>Xiaohua</a:t>
            </a:r>
            <a:r>
              <a:rPr lang="en-US" dirty="0" smtClean="0"/>
              <a:t> Liu, with suggestions from Gerard V</a:t>
            </a:r>
            <a:r>
              <a:rPr lang="en-US" dirty="0" smtClean="0"/>
              <a:t>.(IUCF))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We just got from Hamamatsu 280 MPPC S10931-025P. For test run we’ll need 256.</a:t>
            </a:r>
          </a:p>
          <a:p>
            <a:r>
              <a:rPr lang="en-US" dirty="0" smtClean="0"/>
              <a:t>Want to test Gain, PDE, Dark rate (TBD) </a:t>
            </a:r>
            <a:r>
              <a:rPr lang="en-US" dirty="0" err="1" smtClean="0"/>
              <a:t>vs</a:t>
            </a:r>
            <a:r>
              <a:rPr lang="en-US" dirty="0" smtClean="0"/>
              <a:t> bias for all of them. Temperature dependence for</a:t>
            </a:r>
          </a:p>
          <a:p>
            <a:r>
              <a:rPr lang="en-US" dirty="0" smtClean="0"/>
              <a:t>few sensors only. Look at optimal bias settings for test run.</a:t>
            </a:r>
          </a:p>
          <a:p>
            <a:endParaRPr lang="en-US" dirty="0" smtClean="0"/>
          </a:p>
          <a:p>
            <a:r>
              <a:rPr lang="en-US" dirty="0" smtClean="0"/>
              <a:t>For simplicity decided to adopt 2D station to move light source. Designed test board for 16</a:t>
            </a:r>
          </a:p>
          <a:p>
            <a:r>
              <a:rPr lang="en-US" dirty="0" smtClean="0"/>
              <a:t>channels. Tested Hamamatsu 410 nm laser </a:t>
            </a:r>
            <a:r>
              <a:rPr lang="en-US" dirty="0" smtClean="0"/>
              <a:t>(optical fiber </a:t>
            </a:r>
            <a:r>
              <a:rPr lang="en-US" dirty="0" smtClean="0"/>
              <a:t>with diffuser) and Blue LED with </a:t>
            </a:r>
            <a:r>
              <a:rPr lang="en-US" dirty="0" smtClean="0"/>
              <a:t>diffuser (Intensity </a:t>
            </a:r>
            <a:r>
              <a:rPr lang="en-US" dirty="0" smtClean="0"/>
              <a:t>profile and stability) – decided to proceed with laser.</a:t>
            </a:r>
          </a:p>
          <a:p>
            <a:endParaRPr lang="en-US" dirty="0" smtClean="0"/>
          </a:p>
          <a:p>
            <a:r>
              <a:rPr lang="en-US" dirty="0" smtClean="0"/>
              <a:t>Test </a:t>
            </a:r>
            <a:r>
              <a:rPr lang="en-US" dirty="0" smtClean="0"/>
              <a:t>board </a:t>
            </a:r>
            <a:r>
              <a:rPr lang="en-US" dirty="0" smtClean="0"/>
              <a:t>has 16 independent channels with preamps, mechanics to mount MPPCs, </a:t>
            </a:r>
          </a:p>
          <a:p>
            <a:r>
              <a:rPr lang="en-US" dirty="0" smtClean="0"/>
              <a:t>Temperature sensors (I2C bus), interfaced with  existing DAQ.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304801"/>
            <a:ext cx="7924800" cy="5159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52400" y="5562600"/>
            <a:ext cx="90811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How well mechanical mounting of MPPC work? It is not clear, need to try.</a:t>
            </a:r>
          </a:p>
          <a:p>
            <a:r>
              <a:rPr lang="en-US" dirty="0" smtClean="0"/>
              <a:t>Boards </a:t>
            </a:r>
            <a:r>
              <a:rPr lang="en-US" dirty="0" smtClean="0"/>
              <a:t>have been</a:t>
            </a:r>
            <a:r>
              <a:rPr lang="en-US" dirty="0" smtClean="0"/>
              <a:t> </a:t>
            </a:r>
            <a:r>
              <a:rPr lang="en-US" dirty="0" smtClean="0"/>
              <a:t>produced and shipped yesterday to UCLA, in few days they will be populated</a:t>
            </a:r>
          </a:p>
          <a:p>
            <a:r>
              <a:rPr lang="en-US" dirty="0" smtClean="0"/>
              <a:t> and then we’ll learn how well this scheme work.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754</Words>
  <Application>Microsoft Office PowerPoint</Application>
  <PresentationFormat>On-screen Show (4:3)</PresentationFormat>
  <Paragraphs>88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RD1 and related STAR FCS updates.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RD1 and STAR FCS updates.</dc:title>
  <dc:creator/>
  <cp:lastModifiedBy>Fujitsu</cp:lastModifiedBy>
  <cp:revision>25</cp:revision>
  <dcterms:created xsi:type="dcterms:W3CDTF">2006-08-16T00:00:00Z</dcterms:created>
  <dcterms:modified xsi:type="dcterms:W3CDTF">2013-07-17T21:58:20Z</dcterms:modified>
</cp:coreProperties>
</file>